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6"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7D4B1-4CEC-4E5B-97D3-02A1A3D8E4DC}" type="datetimeFigureOut">
              <a:rPr lang="x-none" smtClean="0"/>
              <a:pPr/>
              <a:t>9/15/2020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ED6F1-BCEE-4065-9293-27FC399EED68}" type="slidenum">
              <a:rPr lang="x-none" smtClean="0"/>
              <a:pPr/>
              <a:t>‹#›</a:t>
            </a:fld>
            <a:endParaRPr lang="x-none"/>
          </a:p>
        </p:txBody>
      </p:sp>
    </p:spTree>
    <p:extLst>
      <p:ext uri="{BB962C8B-B14F-4D97-AF65-F5344CB8AC3E}">
        <p14:creationId xmlns="" xmlns:p14="http://schemas.microsoft.com/office/powerpoint/2010/main" val="416349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case “Dove: Evolution of Brand” presents information about how Unilever Dove company changed its brand and its effects on the consumption of the products. Unilever Dove company was the leading company in health and beauty sector in 2007 with over $2.5 billion sales annually in more than 80 states. However, the change in branding known as Masterbrand campaign has been revealed to have some challenges which affected the marketing process as the branding was viewed to be a single identity for the wide range of products. The consumer brand predilection is a significant factor in marketing. </a:t>
            </a:r>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2</a:t>
            </a:fld>
            <a:endParaRPr lang="x-none"/>
          </a:p>
        </p:txBody>
      </p:sp>
    </p:spTree>
    <p:extLst>
      <p:ext uri="{BB962C8B-B14F-4D97-AF65-F5344CB8AC3E}">
        <p14:creationId xmlns="" xmlns:p14="http://schemas.microsoft.com/office/powerpoint/2010/main" val="2740877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Dove has strength in executing new projects which leads to good returns on expenditure. It is also acknowledged to have successful marketing strategies which enhances success in business. One of the weakness of the company is the presence of poor research as compared to competing players. Also, there is a gap in the range of products provided by the company leading to lack of choice that gives competitors an advantage. Dove has an opportunity fir the new consumers in the online market. The presence of similar counterfeit products in the market is a threat to the products produced by the company. The change of consumer behavior to online market poses a threat to the physical market of the company. </a:t>
            </a:r>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3</a:t>
            </a:fld>
            <a:endParaRPr lang="x-none"/>
          </a:p>
        </p:txBody>
      </p:sp>
    </p:spTree>
    <p:extLst>
      <p:ext uri="{BB962C8B-B14F-4D97-AF65-F5344CB8AC3E}">
        <p14:creationId xmlns="" xmlns:p14="http://schemas.microsoft.com/office/powerpoint/2010/main" val="559682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One of the missing information from the case is the cost effectiveness of the marketing strategies used by Dove. This information is significance in showing how the company is able to enhance good returns on its expenditures. Jenkins (2015) states that the cost effectiveness of a marketing strategy is significant for the company to ensure that they increase their sales and returns concurrently. The information on decreased competitive market is also not provided in the weaknesses. </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4</a:t>
            </a:fld>
            <a:endParaRPr lang="x-none"/>
          </a:p>
        </p:txBody>
      </p:sp>
    </p:spTree>
    <p:extLst>
      <p:ext uri="{BB962C8B-B14F-4D97-AF65-F5344CB8AC3E}">
        <p14:creationId xmlns="" xmlns:p14="http://schemas.microsoft.com/office/powerpoint/2010/main" val="1173129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main problem presented by the case after a SWOT analysis was conducted is the decrease in sales due to a wide range of products in branding. The transformation of brand into a single identity presenting a wide range of products led to challenges in marketing. This problem is mainly addressed through the presence of poor research in the company to enhance customer satisfaction</a:t>
            </a:r>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5</a:t>
            </a:fld>
            <a:endParaRPr lang="x-none"/>
          </a:p>
        </p:txBody>
      </p:sp>
    </p:spTree>
    <p:extLst>
      <p:ext uri="{BB962C8B-B14F-4D97-AF65-F5344CB8AC3E}">
        <p14:creationId xmlns="" xmlns:p14="http://schemas.microsoft.com/office/powerpoint/2010/main" val="89481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One of the strategies that can be undertaken by the company is carrying out research. Instead of doing marketing in a unique way that is ineffective, the company needs to obtain information from the market. Melero &amp; Montaner (2016) states that research influences business enterprises to gain information concerning brand attitude and the intention of consumers in purchasing products. Another alternative is the presentation of different products independently. Also, educating the marketing team about branding strategies is a significant choice. The use of these alternatives will ensure that the main challenge of branding is solved in the company</a:t>
            </a:r>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6</a:t>
            </a:fld>
            <a:endParaRPr lang="x-none"/>
          </a:p>
        </p:txBody>
      </p:sp>
    </p:spTree>
    <p:extLst>
      <p:ext uri="{BB962C8B-B14F-4D97-AF65-F5344CB8AC3E}">
        <p14:creationId xmlns="" xmlns:p14="http://schemas.microsoft.com/office/powerpoint/2010/main" val="244812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 One of the executions that needs to be enhanced is innovations to ensure that research is enhanced. The enhancement of research will ensure that the company has information regarding consumers preference to ensure that sales are increased. Also, education is another significant strategy for the company. Education will ensure that every worker in the marketing department is informed about the objectives of the company and how marketing is significant in achieving them. </a:t>
            </a:r>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7</a:t>
            </a:fld>
            <a:endParaRPr lang="x-none"/>
          </a:p>
        </p:txBody>
      </p:sp>
    </p:spTree>
    <p:extLst>
      <p:ext uri="{BB962C8B-B14F-4D97-AF65-F5344CB8AC3E}">
        <p14:creationId xmlns="" xmlns:p14="http://schemas.microsoft.com/office/powerpoint/2010/main" val="283817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consistency of the sales will be enhanced for the company based on how it will be monitored. The alternatives provided can work for the company within two months if the executions will be done effectively. The specifications of products in branding needs to be done to ensure that there is 20% increase of sales in the company. If the sales do not increase within two months, the management have to change the people in charge of marketing. </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8</a:t>
            </a:fld>
            <a:endParaRPr lang="x-none"/>
          </a:p>
        </p:txBody>
      </p:sp>
    </p:spTree>
    <p:extLst>
      <p:ext uri="{BB962C8B-B14F-4D97-AF65-F5344CB8AC3E}">
        <p14:creationId xmlns="" xmlns:p14="http://schemas.microsoft.com/office/powerpoint/2010/main" val="3054086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conclusion, Unilever Dove is a company that has the capability of making more sales. The presence of branding challenges has affected the consumers preferences which have provided a competitive advantage to other companies. The primary cause of the challenge is the lack of research in the company that leads to deficit in knowledge on marketing and branding. Therefore, there is a need for enhancing education on research and marketing for the company to increase its sales. </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
        <p:nvSpPr>
          <p:cNvPr id="4" name="Slide Number Placeholder 3"/>
          <p:cNvSpPr>
            <a:spLocks noGrp="1"/>
          </p:cNvSpPr>
          <p:nvPr>
            <p:ph type="sldNum" sz="quarter" idx="5"/>
          </p:nvPr>
        </p:nvSpPr>
        <p:spPr/>
        <p:txBody>
          <a:bodyPr/>
          <a:lstStyle/>
          <a:p>
            <a:fld id="{318ED6F1-BCEE-4065-9293-27FC399EED68}" type="slidenum">
              <a:rPr lang="x-none" smtClean="0"/>
              <a:pPr/>
              <a:t>9</a:t>
            </a:fld>
            <a:endParaRPr lang="x-none"/>
          </a:p>
        </p:txBody>
      </p:sp>
    </p:spTree>
    <p:extLst>
      <p:ext uri="{BB962C8B-B14F-4D97-AF65-F5344CB8AC3E}">
        <p14:creationId xmlns="" xmlns:p14="http://schemas.microsoft.com/office/powerpoint/2010/main" val="3077662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C7D532-61D3-4E5A-8C2C-F6E45408DF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A1BF4A05-291A-457C-B453-EECE3194A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D045D2B5-0510-4FB3-86E6-25BECADBEAE3}"/>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B93DB9BC-5197-4E94-B0F9-FB70A411F89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415FD509-9FDF-46DF-AC9D-399FB35DE8AB}"/>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1002597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81325D-88DC-442B-BCA6-312861B8011D}"/>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A56A6138-C443-4790-93FF-84B2906609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1AC36660-E4FB-466C-BB45-495649B18B4D}"/>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D57202D2-DBC8-4181-8647-842869CA0BC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4E77CB49-8DB2-49FC-97ED-39069C7DD360}"/>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1214652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05D50D-954B-4B58-AD48-CBCB0F889F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F5BC3E72-8D86-41E8-A7F9-8A38C2C9CD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55552F3A-69D6-4392-AD75-0502246C8016}"/>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D17683B1-4853-4886-AE99-4281805911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D16372AF-20F4-4653-884A-53BDC2492693}"/>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2292159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FDEAF7-6569-4A2E-90FD-4F2A868B0114}"/>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D341E0B1-7BE7-4488-A2D0-E55388B691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9A1A4436-DC8D-4091-A0A6-A73055E025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BC174AC1-3CBE-4A70-8B2A-4033CCD57A98}"/>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6" name="Footer Placeholder 5">
            <a:extLst>
              <a:ext uri="{FF2B5EF4-FFF2-40B4-BE49-F238E27FC236}">
                <a16:creationId xmlns="" xmlns:a16="http://schemas.microsoft.com/office/drawing/2014/main" id="{CCB0FD9F-7EA9-442E-8DCC-101507018E7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75905D81-E86C-42BE-A7B2-61A9003FE20A}"/>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3306829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17DB05-1BB0-4A70-8BBF-CAD6ECE97574}"/>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6EDE6329-DBF8-4D53-B38F-AB331FE18C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3448242E-F1AA-480D-86D8-6E41FED89B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CC938D3C-508F-4795-B1F9-76F627F1E0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1565942C-C54A-492D-89C4-0011DECD1E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9B69AF30-8D98-43B4-A851-9729D19DBCCC}"/>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8" name="Footer Placeholder 7">
            <a:extLst>
              <a:ext uri="{FF2B5EF4-FFF2-40B4-BE49-F238E27FC236}">
                <a16:creationId xmlns="" xmlns:a16="http://schemas.microsoft.com/office/drawing/2014/main" id="{08A20879-CF21-475B-A1BC-D905BDB388E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 xmlns:a16="http://schemas.microsoft.com/office/drawing/2014/main" id="{53E54072-1208-429B-8700-4DD69EE153C8}"/>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593125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655724-B168-4FF0-8412-1948D6B9447B}"/>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7969F909-6612-4AE7-91F5-EEF2414C4D85}"/>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4" name="Footer Placeholder 3">
            <a:extLst>
              <a:ext uri="{FF2B5EF4-FFF2-40B4-BE49-F238E27FC236}">
                <a16:creationId xmlns="" xmlns:a16="http://schemas.microsoft.com/office/drawing/2014/main" id="{236D1BEA-FD31-4BF1-A1A0-C77D72926EF4}"/>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 xmlns:a16="http://schemas.microsoft.com/office/drawing/2014/main" id="{6192F3AB-BADB-41A5-9800-42B6A1810C45}"/>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4148529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AF3E5DF-30CD-4468-86A8-DA2E47AE0CB0}"/>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3" name="Footer Placeholder 2">
            <a:extLst>
              <a:ext uri="{FF2B5EF4-FFF2-40B4-BE49-F238E27FC236}">
                <a16:creationId xmlns="" xmlns:a16="http://schemas.microsoft.com/office/drawing/2014/main" id="{0C42AA33-2327-4D00-AFF4-D3D5A3F3940C}"/>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 xmlns:a16="http://schemas.microsoft.com/office/drawing/2014/main" id="{A5508F26-0696-46A1-9EDD-E85EAC7DAD5B}"/>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241877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0790C2-6380-4A2A-BD09-175B1E3365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03A14656-D7FD-4C45-9FE5-50CA32825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8060C434-1F86-4491-89FA-535C002C8C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554E586-0A97-49A4-A0FB-144350243FE0}"/>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6" name="Footer Placeholder 5">
            <a:extLst>
              <a:ext uri="{FF2B5EF4-FFF2-40B4-BE49-F238E27FC236}">
                <a16:creationId xmlns="" xmlns:a16="http://schemas.microsoft.com/office/drawing/2014/main" id="{59F751A7-B98A-4569-B685-FC55593CDA8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754B1785-EC8F-468A-BA3C-27DE88E5EF39}"/>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81225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8E19ED-2CB0-4CB2-AD2A-98F56AC0B3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A735019D-A256-4C0A-A56D-00F5B88CDD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 xmlns:a16="http://schemas.microsoft.com/office/drawing/2014/main" id="{FF2BC838-DC84-480D-A4B3-A9C26D0F9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94BE726-2855-4B8F-A10B-AE13FB6599D1}"/>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6" name="Footer Placeholder 5">
            <a:extLst>
              <a:ext uri="{FF2B5EF4-FFF2-40B4-BE49-F238E27FC236}">
                <a16:creationId xmlns="" xmlns:a16="http://schemas.microsoft.com/office/drawing/2014/main" id="{991DDB38-58EC-4F24-8503-8D79D51BD71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B884F08F-CC27-45B7-8D68-D5B06F14B685}"/>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402789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66AF32-1225-4D60-9DCB-DB8CDF9B7158}"/>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8779CD07-AA3C-493C-AE95-95E86E560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141F1D64-3ACE-483F-B1DD-ED72C82E1F66}"/>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2DC8C6E2-7F97-4E95-9557-7DFE0443300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63AD0751-93E6-448B-A8DF-532A8C28A624}"/>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2861422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432D76D-EF31-4785-B754-E19671566D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079D2BB0-36B1-40BB-BE5E-93ABCE91C7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7647AAC3-5DE2-43B1-AF3C-8EC8047B400C}"/>
              </a:ext>
            </a:extLst>
          </p:cNvPr>
          <p:cNvSpPr>
            <a:spLocks noGrp="1"/>
          </p:cNvSpPr>
          <p:nvPr>
            <p:ph type="dt" sz="half" idx="10"/>
          </p:nvPr>
        </p:nvSpPr>
        <p:spPr/>
        <p:txBody>
          <a:body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893655B0-B35E-42B8-9DB3-BB468EBA73F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5C395168-E09A-43B1-94A1-C3CC7B7D6633}"/>
              </a:ext>
            </a:extLst>
          </p:cNvPr>
          <p:cNvSpPr>
            <a:spLocks noGrp="1"/>
          </p:cNvSpPr>
          <p:nvPr>
            <p:ph type="sldNum" sz="quarter" idx="12"/>
          </p:nvPr>
        </p:nvSpPr>
        <p:spPr/>
        <p:txBody>
          <a:body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327020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0D66857-9496-4ADA-B0A0-0ED93EC7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C6FC5C8F-5675-435E-9F71-197585DE63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E4E247E1-6E37-40A0-BC14-1B45A1004B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4DEEF4-0B34-43B7-8D2D-B911F6F74A24}" type="datetimeFigureOut">
              <a:rPr lang="x-none" smtClean="0"/>
              <a:pPr/>
              <a:t>9/15/2020</a:t>
            </a:fld>
            <a:endParaRPr lang="x-none"/>
          </a:p>
        </p:txBody>
      </p:sp>
      <p:sp>
        <p:nvSpPr>
          <p:cNvPr id="5" name="Footer Placeholder 4">
            <a:extLst>
              <a:ext uri="{FF2B5EF4-FFF2-40B4-BE49-F238E27FC236}">
                <a16:creationId xmlns="" xmlns:a16="http://schemas.microsoft.com/office/drawing/2014/main" id="{50BB5890-56DE-4C52-BEB2-09AEF6E413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 xmlns:a16="http://schemas.microsoft.com/office/drawing/2014/main" id="{6046A648-81B6-4F88-8EA4-2F2705BF94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50618-C819-4C5F-9A45-466F1B31FFC3}" type="slidenum">
              <a:rPr lang="x-none" smtClean="0"/>
              <a:pPr/>
              <a:t>‹#›</a:t>
            </a:fld>
            <a:endParaRPr lang="x-none"/>
          </a:p>
        </p:txBody>
      </p:sp>
    </p:spTree>
    <p:extLst>
      <p:ext uri="{BB962C8B-B14F-4D97-AF65-F5344CB8AC3E}">
        <p14:creationId xmlns="" xmlns:p14="http://schemas.microsoft.com/office/powerpoint/2010/main" val="1321259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scholarworks.waldenu.edu/cgi/viewcontent.cgi?article=2406&amp;context=dissertatio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3EDB62-4071-4DCB-8CED-861823776210}"/>
              </a:ext>
            </a:extLst>
          </p:cNvPr>
          <p:cNvSpPr>
            <a:spLocks noGrp="1"/>
          </p:cNvSpPr>
          <p:nvPr>
            <p:ph type="ctrTitle"/>
          </p:nvPr>
        </p:nvSpPr>
        <p:spPr>
          <a:xfrm>
            <a:off x="1524000" y="584617"/>
            <a:ext cx="9144000" cy="2338466"/>
          </a:xfrm>
        </p:spPr>
        <p:txBody>
          <a:bodyPr>
            <a:normAutofit/>
          </a:bodyPr>
          <a:lstStyle/>
          <a:p>
            <a:r>
              <a:rPr lang="en-US" sz="3200" dirty="0">
                <a:latin typeface="Times New Roman" panose="02020603050405020304" pitchFamily="18" charset="0"/>
                <a:cs typeface="Times New Roman" panose="02020603050405020304" pitchFamily="18" charset="0"/>
              </a:rPr>
              <a:t>Marketing Management</a:t>
            </a:r>
            <a:endParaRPr lang="x-none" sz="32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99267BFE-D9CE-4076-BB00-2AFC3051E284}"/>
              </a:ext>
            </a:extLst>
          </p:cNvPr>
          <p:cNvSpPr>
            <a:spLocks noGrp="1"/>
          </p:cNvSpPr>
          <p:nvPr>
            <p:ph type="subTitle" idx="1"/>
          </p:nvPr>
        </p:nvSpPr>
        <p:spPr>
          <a:xfrm>
            <a:off x="1524000" y="3252867"/>
            <a:ext cx="9144000" cy="3267854"/>
          </a:xfrm>
        </p:spPr>
        <p:txBody>
          <a:bodyPr>
            <a:normAutofit fontScale="55000" lnSpcReduction="20000"/>
          </a:bodyPr>
          <a:lstStyle/>
          <a:p>
            <a:pPr algn="ctr">
              <a:lnSpc>
                <a:spcPct val="200000"/>
              </a:lnSpc>
              <a:spcAft>
                <a:spcPts val="800"/>
              </a:spcAft>
            </a:pPr>
            <a:r>
              <a:rPr lang="x-none" sz="5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Student Name</a:t>
            </a:r>
            <a:endParaRPr lang="x-none" sz="5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x-none" sz="5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Institution Affiliation</a:t>
            </a:r>
            <a:endParaRPr lang="x-none" sz="5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x-none" sz="5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Date</a:t>
            </a:r>
            <a:endParaRPr lang="x-none" sz="5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 xmlns:p14="http://schemas.microsoft.com/office/powerpoint/2010/main" val="1375367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44A17AA-1016-42BC-B827-39C4A727A755}"/>
              </a:ext>
            </a:extLst>
          </p:cNvPr>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Introduction</a:t>
            </a:r>
            <a:endParaRPr lang="x-none" sz="2800" b="1" dirty="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 xmlns:a16="http://schemas.microsoft.com/office/drawing/2014/main" id="{7344B727-D31D-4939-B933-AFA1FC9D1AC7}"/>
              </a:ext>
            </a:extLst>
          </p:cNvPr>
          <p:cNvSpPr>
            <a:spLocks noGrp="1"/>
          </p:cNvSpPr>
          <p:nvPr>
            <p:ph idx="1"/>
          </p:nvPr>
        </p:nvSpPr>
        <p:spPr>
          <a:xfrm>
            <a:off x="838200" y="1454046"/>
            <a:ext cx="10515600" cy="4722917"/>
          </a:xfrm>
        </p:spPr>
        <p:txBody>
          <a:bodyPr>
            <a:noAutofit/>
          </a:bodyPr>
          <a:lstStyle/>
          <a:p>
            <a:r>
              <a:rPr lang="en-US" dirty="0">
                <a:latin typeface="Times New Roman" panose="02020603050405020304" pitchFamily="18" charset="0"/>
                <a:cs typeface="Times New Roman" panose="02020603050405020304" pitchFamily="18" charset="0"/>
              </a:rPr>
              <a:t>Evolution of a brand is very significant in marketing as it affects customers preferences</a:t>
            </a:r>
          </a:p>
          <a:p>
            <a:r>
              <a:rPr lang="en-US" dirty="0">
                <a:latin typeface="Times New Roman" panose="02020603050405020304" pitchFamily="18" charset="0"/>
                <a:cs typeface="Times New Roman" panose="02020603050405020304" pitchFamily="18" charset="0"/>
              </a:rPr>
              <a:t>Unilever Dove company case presents an information of how the change of brand affected the sales.</a:t>
            </a:r>
          </a:p>
          <a:p>
            <a:r>
              <a:rPr lang="en-US" dirty="0">
                <a:latin typeface="Times New Roman" panose="02020603050405020304" pitchFamily="18" charset="0"/>
                <a:cs typeface="Times New Roman" panose="02020603050405020304" pitchFamily="18" charset="0"/>
              </a:rPr>
              <a:t>The Masterbrand campaign affected the marketing process due to presentation of various products as a single brand. </a:t>
            </a:r>
          </a:p>
          <a:p>
            <a:r>
              <a:rPr lang="en-US" dirty="0">
                <a:latin typeface="Times New Roman" panose="02020603050405020304" pitchFamily="18" charset="0"/>
                <a:cs typeface="Times New Roman" panose="02020603050405020304" pitchFamily="18" charset="0"/>
              </a:rPr>
              <a:t>The preference of brand affects the consumers experiences which influences product purchasing by the consumers (</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Ebrahim, Ghoneim &amp; Fan, 2016)</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Therefore, the challenges needs to be addressed to enhance sales.</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3565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6473E1-041C-4E27-8163-D1F6D74E2203}"/>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Analysis</a:t>
            </a:r>
            <a:endParaRPr lang="x-none"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3541CA5-C327-4482-B506-AD614C515CDE}"/>
              </a:ext>
            </a:extLst>
          </p:cNvPr>
          <p:cNvSpPr>
            <a:spLocks noGrp="1"/>
          </p:cNvSpPr>
          <p:nvPr>
            <p:ph idx="1"/>
          </p:nvPr>
        </p:nvSpPr>
        <p:spPr/>
        <p:txBody>
          <a:bodyPr>
            <a:normAutofit fontScale="92500" lnSpcReduction="20000"/>
          </a:bodyPr>
          <a:lstStyle/>
          <a:p>
            <a:pPr marL="0" indent="0">
              <a:buNone/>
            </a:pPr>
            <a:r>
              <a:rPr lang="en-US" sz="3000" b="1" dirty="0">
                <a:latin typeface="Times New Roman" panose="02020603050405020304" pitchFamily="18" charset="0"/>
                <a:cs typeface="Times New Roman" panose="02020603050405020304" pitchFamily="18" charset="0"/>
              </a:rPr>
              <a:t>Situation Analysis</a:t>
            </a:r>
          </a:p>
          <a:p>
            <a:r>
              <a:rPr lang="en-US" sz="3000" dirty="0">
                <a:latin typeface="Times New Roman" panose="02020603050405020304" pitchFamily="18" charset="0"/>
                <a:cs typeface="Times New Roman" panose="02020603050405020304" pitchFamily="18" charset="0"/>
              </a:rPr>
              <a:t>It involves a SWOT analysis of the company.</a:t>
            </a:r>
          </a:p>
          <a:p>
            <a:r>
              <a:rPr lang="en-US" sz="3000" dirty="0">
                <a:latin typeface="Times New Roman" panose="02020603050405020304" pitchFamily="18" charset="0"/>
                <a:cs typeface="Times New Roman" panose="02020603050405020304" pitchFamily="18" charset="0"/>
              </a:rPr>
              <a:t>The strengths includes successful execution of projects leading to returns and effective marketing strategies.</a:t>
            </a:r>
          </a:p>
          <a:p>
            <a:r>
              <a:rPr lang="en-US" sz="3000" dirty="0">
                <a:latin typeface="Times New Roman" panose="02020603050405020304" pitchFamily="18" charset="0"/>
                <a:cs typeface="Times New Roman" panose="02020603050405020304" pitchFamily="18" charset="0"/>
              </a:rPr>
              <a:t>Weaknesses includes poor research and gap in the range of products leading to lack of preferences by consumers.</a:t>
            </a:r>
          </a:p>
          <a:p>
            <a:r>
              <a:rPr lang="en-US" sz="3000" dirty="0">
                <a:latin typeface="Times New Roman" panose="02020603050405020304" pitchFamily="18" charset="0"/>
                <a:cs typeface="Times New Roman" panose="02020603050405020304" pitchFamily="18" charset="0"/>
              </a:rPr>
              <a:t>The opportunity for the company is the new stream of consumers in the online segment.</a:t>
            </a:r>
          </a:p>
          <a:p>
            <a:r>
              <a:rPr lang="en-US" sz="3000" dirty="0">
                <a:latin typeface="Times New Roman" panose="02020603050405020304" pitchFamily="18" charset="0"/>
                <a:cs typeface="Times New Roman" panose="02020603050405020304" pitchFamily="18" charset="0"/>
              </a:rPr>
              <a:t>Threats includes the presence of similar counterfeit products and change in consumers behavior to online segment which can affect the physical market.</a:t>
            </a:r>
          </a:p>
          <a:p>
            <a:pPr marL="0" indent="0">
              <a:buNone/>
            </a:pPr>
            <a:endParaRPr lang="x-none" dirty="0"/>
          </a:p>
        </p:txBody>
      </p:sp>
    </p:spTree>
    <p:extLst>
      <p:ext uri="{BB962C8B-B14F-4D97-AF65-F5344CB8AC3E}">
        <p14:creationId xmlns="" xmlns:p14="http://schemas.microsoft.com/office/powerpoint/2010/main" val="282439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7143735-9087-4E9A-8150-E32BC67B0F9C}"/>
              </a:ext>
            </a:extLst>
          </p:cNvPr>
          <p:cNvSpPr>
            <a:spLocks noGrp="1"/>
          </p:cNvSpPr>
          <p:nvPr>
            <p:ph idx="4294967295"/>
          </p:nvPr>
        </p:nvSpPr>
        <p:spPr>
          <a:xfrm>
            <a:off x="209862" y="611422"/>
            <a:ext cx="10515600" cy="4351338"/>
          </a:xfrm>
        </p:spPr>
        <p:txBody>
          <a:bodyPr/>
          <a:lstStyle/>
          <a:p>
            <a:pPr marL="0" indent="0">
              <a:buNone/>
            </a:pPr>
            <a:r>
              <a:rPr lang="en-US" b="1" dirty="0"/>
              <a:t>Missing Information</a:t>
            </a:r>
          </a:p>
          <a:p>
            <a:r>
              <a:rPr lang="en-US" dirty="0">
                <a:latin typeface="Times New Roman" panose="02020603050405020304" pitchFamily="18" charset="0"/>
                <a:cs typeface="Times New Roman" panose="02020603050405020304" pitchFamily="18" charset="0"/>
              </a:rPr>
              <a:t>Cost effectiveness of marketing strategies is not presented</a:t>
            </a:r>
          </a:p>
          <a:p>
            <a:r>
              <a:rPr lang="en-US" dirty="0">
                <a:latin typeface="Times New Roman" panose="02020603050405020304" pitchFamily="18" charset="0"/>
                <a:cs typeface="Times New Roman" panose="02020603050405020304" pitchFamily="18" charset="0"/>
              </a:rPr>
              <a:t>Cost effectiveness is significant in showing how the company is enhancing returns in its sales (</a:t>
            </a:r>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Jenkins, 2015).</a:t>
            </a:r>
          </a:p>
          <a:p>
            <a:r>
              <a:rPr lang="en-US" dirty="0">
                <a:latin typeface="Times New Roman" panose="02020603050405020304" pitchFamily="18" charset="0"/>
                <a:cs typeface="Times New Roman" panose="02020603050405020304" pitchFamily="18" charset="0"/>
              </a:rPr>
              <a:t>Also, diminished competitive market is not presented in the weakness part. </a:t>
            </a:r>
          </a:p>
          <a:p>
            <a:r>
              <a:rPr lang="en-US" dirty="0">
                <a:latin typeface="Times New Roman" panose="02020603050405020304" pitchFamily="18" charset="0"/>
                <a:cs typeface="Times New Roman" panose="02020603050405020304" pitchFamily="18" charset="0"/>
              </a:rPr>
              <a:t>The missing information from the case is significance to be pointed out to ensure that branding strategies that can fill the gaps is developed. </a:t>
            </a:r>
          </a:p>
          <a:p>
            <a:pPr marL="0" indent="0">
              <a:buNone/>
            </a:pPr>
            <a:endParaRPr lang="en-US" dirty="0"/>
          </a:p>
          <a:p>
            <a:endParaRPr lang="x-none" dirty="0"/>
          </a:p>
        </p:txBody>
      </p:sp>
    </p:spTree>
    <p:extLst>
      <p:ext uri="{BB962C8B-B14F-4D97-AF65-F5344CB8AC3E}">
        <p14:creationId xmlns="" xmlns:p14="http://schemas.microsoft.com/office/powerpoint/2010/main" val="2443399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AAD68FD-CFE9-4234-A94F-B68056955FFD}"/>
              </a:ext>
            </a:extLst>
          </p:cNvPr>
          <p:cNvSpPr>
            <a:spLocks noGrp="1"/>
          </p:cNvSpPr>
          <p:nvPr>
            <p:ph idx="4294967295"/>
          </p:nvPr>
        </p:nvSpPr>
        <p:spPr>
          <a:xfrm>
            <a:off x="239842" y="656391"/>
            <a:ext cx="10515600" cy="5654467"/>
          </a:xfrm>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Problem Statement</a:t>
            </a:r>
          </a:p>
          <a:p>
            <a:r>
              <a:rPr lang="en-US" dirty="0">
                <a:latin typeface="Times New Roman" panose="02020603050405020304" pitchFamily="18" charset="0"/>
                <a:cs typeface="Times New Roman" panose="02020603050405020304" pitchFamily="18" charset="0"/>
              </a:rPr>
              <a:t>The problem revealed in the case is the decrease of sales.</a:t>
            </a:r>
          </a:p>
          <a:p>
            <a:r>
              <a:rPr lang="en-US" dirty="0">
                <a:latin typeface="Times New Roman" panose="02020603050405020304" pitchFamily="18" charset="0"/>
                <a:cs typeface="Times New Roman" panose="02020603050405020304" pitchFamily="18" charset="0"/>
              </a:rPr>
              <a:t>SWOT analysis supports the information provided by the case through showing the connection between wide range of products in branding and decreased consumers preferences.</a:t>
            </a:r>
          </a:p>
          <a:p>
            <a:r>
              <a:rPr lang="en-US" dirty="0">
                <a:latin typeface="Times New Roman" panose="02020603050405020304" pitchFamily="18" charset="0"/>
                <a:cs typeface="Times New Roman" panose="02020603050405020304" pitchFamily="18" charset="0"/>
              </a:rPr>
              <a:t>The transformation of brand to a single identity brand affects the consumers preferences.</a:t>
            </a:r>
          </a:p>
          <a:p>
            <a:r>
              <a:rPr lang="en-US" dirty="0">
                <a:latin typeface="Times New Roman" panose="02020603050405020304" pitchFamily="18" charset="0"/>
                <a:cs typeface="Times New Roman" panose="02020603050405020304" pitchFamily="18" charset="0"/>
              </a:rPr>
              <a:t> The presence of poor marketing is reveled to be as a result of poor research.</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57494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6A03645-6FCF-42F9-BDE6-1E59A40A819D}"/>
              </a:ext>
            </a:extLst>
          </p:cNvPr>
          <p:cNvSpPr>
            <a:spLocks noGrp="1"/>
          </p:cNvSpPr>
          <p:nvPr>
            <p:ph idx="4294967295"/>
          </p:nvPr>
        </p:nvSpPr>
        <p:spPr>
          <a:xfrm>
            <a:off x="209863" y="701362"/>
            <a:ext cx="10515600" cy="6029221"/>
          </a:xfrm>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Alternatives and Evaluation</a:t>
            </a:r>
          </a:p>
          <a:p>
            <a:r>
              <a:rPr lang="en-US" dirty="0">
                <a:latin typeface="Times New Roman" panose="02020603050405020304" pitchFamily="18" charset="0"/>
                <a:cs typeface="Times New Roman" panose="02020603050405020304" pitchFamily="18" charset="0"/>
              </a:rPr>
              <a:t>Carrying out research to gather information on consumers preferences.</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Melero &amp; Montaner (2016) states that research influences business enterprises to gain information concerning brand attitude and the intention of consumers in purchasing products. </a:t>
            </a:r>
          </a:p>
          <a:p>
            <a:r>
              <a:rPr lang="en-US" dirty="0">
                <a:solidFill>
                  <a:srgbClr val="000000"/>
                </a:solidFill>
                <a:latin typeface="Times New Roman" panose="02020603050405020304" pitchFamily="18" charset="0"/>
                <a:cs typeface="Times New Roman" panose="02020603050405020304" pitchFamily="18" charset="0"/>
              </a:rPr>
              <a:t>Presenting of different products independently in branding is another alternative.</a:t>
            </a:r>
          </a:p>
          <a:p>
            <a:r>
              <a:rPr lang="en-US" dirty="0">
                <a:solidFill>
                  <a:srgbClr val="000000"/>
                </a:solidFill>
                <a:latin typeface="Times New Roman" panose="02020603050405020304" pitchFamily="18" charset="0"/>
                <a:cs typeface="Times New Roman" panose="02020603050405020304" pitchFamily="18" charset="0"/>
              </a:rPr>
              <a:t>Provision of education for the marketing team is another significant strategy. </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use of these alternatives will ensure that the main challenge of branding is solved in the company. </a:t>
            </a:r>
            <a:endParaRPr lang="en-US" dirty="0">
              <a:latin typeface="Times New Roman" panose="02020603050405020304" pitchFamily="18" charset="0"/>
              <a:cs typeface="Times New Roman" panose="02020603050405020304" pitchFamily="18" charset="0"/>
            </a:endParaRPr>
          </a:p>
          <a:p>
            <a:endParaRPr lang="x-none" dirty="0"/>
          </a:p>
        </p:txBody>
      </p:sp>
    </p:spTree>
    <p:extLst>
      <p:ext uri="{BB962C8B-B14F-4D97-AF65-F5344CB8AC3E}">
        <p14:creationId xmlns="" xmlns:p14="http://schemas.microsoft.com/office/powerpoint/2010/main" val="3776979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A686CE0-7D01-4BD2-A5BB-1568433CDD47}"/>
              </a:ext>
            </a:extLst>
          </p:cNvPr>
          <p:cNvSpPr>
            <a:spLocks noGrp="1"/>
          </p:cNvSpPr>
          <p:nvPr>
            <p:ph idx="4294967295"/>
          </p:nvPr>
        </p:nvSpPr>
        <p:spPr>
          <a:xfrm>
            <a:off x="299803" y="461520"/>
            <a:ext cx="10515600" cy="4351338"/>
          </a:xfrm>
        </p:spPr>
        <p:txBody>
          <a:bodyPr>
            <a:normAutofit lnSpcReduction="10000"/>
          </a:bodyPr>
          <a:lstStyle/>
          <a:p>
            <a:pPr marL="0" indent="0">
              <a:buNone/>
            </a:pPr>
            <a:r>
              <a:rPr lang="en-US" b="1" dirty="0">
                <a:latin typeface="Times New Roman" panose="02020603050405020304" pitchFamily="18" charset="0"/>
                <a:cs typeface="Times New Roman" panose="02020603050405020304" pitchFamily="18" charset="0"/>
              </a:rPr>
              <a:t>Implementation</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implementation of the strategies will involve the decision making of the company’s management</a:t>
            </a:r>
            <a:endParaRPr lang="en-US"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cs typeface="Times New Roman" panose="02020603050405020304" pitchFamily="18" charset="0"/>
              </a:rPr>
              <a:t>Innovation is one of the executions that should be undertaken to enhance successful marketing.</a:t>
            </a:r>
          </a:p>
          <a:p>
            <a:r>
              <a:rPr lang="en-US" dirty="0">
                <a:solidFill>
                  <a:srgbClr val="000000"/>
                </a:solidFill>
                <a:latin typeface="Times New Roman" panose="02020603050405020304" pitchFamily="18" charset="0"/>
                <a:cs typeface="Times New Roman" panose="02020603050405020304" pitchFamily="18" charset="0"/>
              </a:rPr>
              <a:t>Research will ensure that consumers preferences are well understood by the company to enhance sales.</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Also, education is another significant strategy for the company</a:t>
            </a:r>
          </a:p>
          <a:p>
            <a:r>
              <a:rPr lang="en-US" dirty="0">
                <a:solidFill>
                  <a:srgbClr val="000000"/>
                </a:solidFill>
                <a:latin typeface="Times New Roman" panose="02020603050405020304" pitchFamily="18" charset="0"/>
                <a:cs typeface="Times New Roman" panose="02020603050405020304" pitchFamily="18" charset="0"/>
              </a:rPr>
              <a:t>Education enhances information by the team which is useful in making changes that will affect sales.</a:t>
            </a:r>
          </a:p>
          <a:p>
            <a:pPr marL="0" indent="0">
              <a:buNone/>
            </a:pPr>
            <a:endParaRPr lang="x-none" b="1" dirty="0"/>
          </a:p>
        </p:txBody>
      </p:sp>
    </p:spTree>
    <p:extLst>
      <p:ext uri="{BB962C8B-B14F-4D97-AF65-F5344CB8AC3E}">
        <p14:creationId xmlns="" xmlns:p14="http://schemas.microsoft.com/office/powerpoint/2010/main" val="3486333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CE34E70-94EB-451D-91AA-CDCE922C9365}"/>
              </a:ext>
            </a:extLst>
          </p:cNvPr>
          <p:cNvSpPr>
            <a:spLocks noGrp="1"/>
          </p:cNvSpPr>
          <p:nvPr>
            <p:ph idx="4294967295"/>
          </p:nvPr>
        </p:nvSpPr>
        <p:spPr>
          <a:xfrm>
            <a:off x="119921" y="371579"/>
            <a:ext cx="10515600" cy="5714428"/>
          </a:xfrm>
        </p:spPr>
        <p:txBody>
          <a:bodyPr/>
          <a:lstStyle/>
          <a:p>
            <a:pPr marL="0" indent="0">
              <a:buNone/>
            </a:pPr>
            <a:r>
              <a:rPr lang="en-US" b="1" dirty="0">
                <a:latin typeface="Times New Roman" panose="02020603050405020304" pitchFamily="18" charset="0"/>
                <a:cs typeface="Times New Roman" panose="02020603050405020304" pitchFamily="18" charset="0"/>
              </a:rPr>
              <a:t>Evaluation and Control</a:t>
            </a:r>
          </a:p>
          <a:p>
            <a:r>
              <a:rPr lang="en-US" dirty="0">
                <a:latin typeface="Times New Roman" panose="02020603050405020304" pitchFamily="18" charset="0"/>
                <a:cs typeface="Times New Roman" panose="02020603050405020304" pitchFamily="18" charset="0"/>
              </a:rPr>
              <a:t>Monitoring of sales ill be influenced by the way the management of the company will regulate marketing. </a:t>
            </a:r>
          </a:p>
          <a:p>
            <a:r>
              <a:rPr lang="en-US" dirty="0">
                <a:latin typeface="Times New Roman" panose="02020603050405020304" pitchFamily="18" charset="0"/>
                <a:cs typeface="Times New Roman" panose="02020603050405020304" pitchFamily="18" charset="0"/>
              </a:rPr>
              <a:t>The alternatives provided are significant to ensure that there is increased sales within two months by 20%.</a:t>
            </a:r>
          </a:p>
          <a:p>
            <a:r>
              <a:rPr lang="en-US" dirty="0">
                <a:latin typeface="Times New Roman" panose="02020603050405020304" pitchFamily="18" charset="0"/>
                <a:cs typeface="Times New Roman" panose="02020603050405020304" pitchFamily="18" charset="0"/>
              </a:rPr>
              <a:t>If sales will not increase within the two months the management can change the workforce in charge of marketing. </a:t>
            </a:r>
          </a:p>
          <a:p>
            <a:endParaRPr lang="x-none" dirty="0"/>
          </a:p>
        </p:txBody>
      </p:sp>
    </p:spTree>
    <p:extLst>
      <p:ext uri="{BB962C8B-B14F-4D97-AF65-F5344CB8AC3E}">
        <p14:creationId xmlns="" xmlns:p14="http://schemas.microsoft.com/office/powerpoint/2010/main" val="2453195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64E350-3941-477B-A945-B6AD2CA3BB1B}"/>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Conclusion</a:t>
            </a:r>
            <a:endParaRPr lang="x-none"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A1585AC-5C26-4B29-AAB0-4E6442E86B8B}"/>
              </a:ext>
            </a:extLst>
          </p:cNvPr>
          <p:cNvSpPr>
            <a:spLocks noGrp="1"/>
          </p:cNvSpPr>
          <p:nvPr>
            <p:ph idx="1"/>
          </p:nvPr>
        </p:nvSpPr>
        <p:spPr/>
        <p:txBody>
          <a:bodyPr>
            <a:normAutofit/>
          </a:bodyPr>
          <a:lstStyle/>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Unilever Dove is a company that has the capability of making more sales</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presence of branding challenges has affected the consumers preferences which have provided a competitive advantage to other companies</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r>
              <a:rPr lang="en-US" dirty="0">
                <a:solidFill>
                  <a:srgbClr val="000000"/>
                </a:solidFill>
                <a:latin typeface="Times New Roman" panose="02020603050405020304" pitchFamily="18" charset="0"/>
                <a:cs typeface="Times New Roman" panose="02020603050405020304" pitchFamily="18" charset="0"/>
              </a:rPr>
              <a:t>Lack of research is the major cause of deficit in the marketing strategies presented in the case. </a:t>
            </a:r>
          </a:p>
          <a:p>
            <a:r>
              <a:rPr lang="en-US" dirty="0">
                <a:solidFill>
                  <a:srgbClr val="000000"/>
                </a:solidFill>
                <a:latin typeface="Times New Roman" panose="02020603050405020304" pitchFamily="18" charset="0"/>
                <a:cs typeface="Times New Roman" panose="02020603050405020304" pitchFamily="18" charset="0"/>
              </a:rPr>
              <a:t>Enhancing education and research is useful in ensuring the sales are increased through successful marketing.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28787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A3E8C53-62D2-40E3-83AF-EAC24BA33729}"/>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References</a:t>
            </a:r>
            <a:endParaRPr lang="x-none" sz="32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382889BA-6DC8-4F92-B202-827F681A7D0E}"/>
              </a:ext>
            </a:extLst>
          </p:cNvPr>
          <p:cNvSpPr>
            <a:spLocks noGrp="1"/>
          </p:cNvSpPr>
          <p:nvPr>
            <p:ph idx="1"/>
          </p:nvPr>
        </p:nvSpPr>
        <p:spPr>
          <a:xfrm>
            <a:off x="838200" y="1349115"/>
            <a:ext cx="10515600" cy="5306518"/>
          </a:xfrm>
        </p:spPr>
        <p:txBody>
          <a:bodyPr>
            <a:normAutofit fontScale="92500" lnSpcReduction="10000"/>
          </a:bodyPr>
          <a:lstStyle/>
          <a:p>
            <a:pPr marL="0" indent="0">
              <a:lnSpc>
                <a:spcPct val="200000"/>
              </a:lnSpc>
              <a:spcAft>
                <a:spcPts val="0"/>
              </a:spcAft>
              <a:buNone/>
            </a:pP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Ebrahim, R., </a:t>
            </a:r>
            <a:r>
              <a:rPr lang="x-none"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Ghoneim</a:t>
            </a: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 Irani, Z., &amp; Fan, Y. (2016). A brand preference and repurchase intention model: the role of consumer experience. </a:t>
            </a:r>
            <a:r>
              <a:rPr lang="x-none" sz="26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Journal of Marketing Management</a:t>
            </a: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x-none" sz="26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32</a:t>
            </a: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(13-14), 1230-1259. </a:t>
            </a:r>
            <a:r>
              <a:rPr lang="x-none"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doi</a:t>
            </a: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10.1080/0267257x.2016.1150322</a:t>
            </a:r>
            <a:endParaRPr lang="x-none"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Aft>
                <a:spcPts val="0"/>
              </a:spcAft>
              <a:buNone/>
            </a:pPr>
            <a:r>
              <a:rPr lang="x-none"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Jenkins, W. (2020). Marketing Strategies for Profitability in Small Independent Restaurants. Retrieved from </a:t>
            </a:r>
            <a:r>
              <a:rPr lang="x-none" sz="2600" u="none" strike="noStrik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https://scholarworks.waldenu.edu/cgi/viewcontent.cgi?article=2406&amp;context=dissertations</a:t>
            </a:r>
            <a:endParaRPr lang="x-none"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x-none" dirty="0"/>
          </a:p>
        </p:txBody>
      </p:sp>
    </p:spTree>
    <p:extLst>
      <p:ext uri="{BB962C8B-B14F-4D97-AF65-F5344CB8AC3E}">
        <p14:creationId xmlns="" xmlns:p14="http://schemas.microsoft.com/office/powerpoint/2010/main" val="3205834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E16F9FB-DF68-413C-9D77-ACCE2B87A7DC}"/>
              </a:ext>
            </a:extLst>
          </p:cNvPr>
          <p:cNvSpPr>
            <a:spLocks noGrp="1"/>
          </p:cNvSpPr>
          <p:nvPr>
            <p:ph idx="4294967295"/>
          </p:nvPr>
        </p:nvSpPr>
        <p:spPr>
          <a:xfrm>
            <a:off x="179882" y="656392"/>
            <a:ext cx="10515600" cy="4351338"/>
          </a:xfrm>
        </p:spPr>
        <p:txBody>
          <a:bodyPr/>
          <a:lstStyle/>
          <a:p>
            <a:pPr marL="0" indent="0">
              <a:buNone/>
            </a:pPr>
            <a:r>
              <a:rPr lang="x-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Melero, I., &amp; Montaner, T. (2016). Cause-related marketing: An experimental study about how the product type and the perceived fit may influence the consumer response. </a:t>
            </a:r>
            <a:r>
              <a:rPr lang="x-none"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European Journal of Management and Business Economics</a:t>
            </a:r>
            <a:r>
              <a:rPr lang="x-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x-none"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25</a:t>
            </a:r>
            <a:r>
              <a:rPr lang="x-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 161-167. </a:t>
            </a:r>
            <a:r>
              <a:rPr lang="x-none"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doi</a:t>
            </a:r>
            <a:r>
              <a:rPr lang="x-none"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10.1016/j.redeen.2016.07.001</a:t>
            </a:r>
            <a:endParaRPr lang="x-none"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x-none" dirty="0"/>
          </a:p>
        </p:txBody>
      </p:sp>
    </p:spTree>
    <p:extLst>
      <p:ext uri="{BB962C8B-B14F-4D97-AF65-F5344CB8AC3E}">
        <p14:creationId xmlns="" xmlns:p14="http://schemas.microsoft.com/office/powerpoint/2010/main" val="427180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1406</Words>
  <Application>Microsoft Office PowerPoint</Application>
  <PresentationFormat>Custom</PresentationFormat>
  <Paragraphs>68</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Marketing Management</vt:lpstr>
      <vt:lpstr>Introduction</vt:lpstr>
      <vt:lpstr>Analysis</vt:lpstr>
      <vt:lpstr>Slide 4</vt:lpstr>
      <vt:lpstr>Slide 5</vt:lpstr>
      <vt:lpstr>Slide 6</vt:lpstr>
      <vt:lpstr>Slide 7</vt:lpstr>
      <vt:lpstr>Slide 8</vt:lpstr>
      <vt:lpstr>Conclusion</vt:lpstr>
      <vt:lpstr>References</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ADM</cp:lastModifiedBy>
  <cp:revision>6</cp:revision>
  <dcterms:created xsi:type="dcterms:W3CDTF">2020-09-15T03:30:22Z</dcterms:created>
  <dcterms:modified xsi:type="dcterms:W3CDTF">2020-09-15T06:44:52Z</dcterms:modified>
</cp:coreProperties>
</file>